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69" r:id="rId5"/>
    <p:sldId id="270" r:id="rId6"/>
    <p:sldId id="281" r:id="rId7"/>
    <p:sldId id="271" r:id="rId8"/>
    <p:sldId id="264" r:id="rId9"/>
    <p:sldId id="265" r:id="rId10"/>
    <p:sldId id="267" r:id="rId11"/>
    <p:sldId id="266" r:id="rId12"/>
    <p:sldId id="268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27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D6"/>
    <a:srgbClr val="265FBC"/>
    <a:srgbClr val="1F4D9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26B30-41D2-482F-88EA-65F8B7F13FD4}" type="doc">
      <dgm:prSet loTypeId="urn:microsoft.com/office/officeart/2005/8/layout/hierarchy4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BB78632B-E6EA-4EE0-B2C5-6A7FCFC78DDB}">
      <dgm:prSet phldrT="[Tekst]" custT="1"/>
      <dgm:spPr/>
      <dgm:t>
        <a:bodyPr/>
        <a:lstStyle/>
        <a:p>
          <a:r>
            <a:rPr lang="pl-PL" sz="3600" b="1" dirty="0">
              <a:solidFill>
                <a:schemeClr val="tx1"/>
              </a:solidFill>
            </a:rPr>
            <a:t>Studia I </a:t>
          </a:r>
          <a:r>
            <a:rPr lang="pl-PL" sz="3600" b="1" dirty="0" err="1">
              <a:solidFill>
                <a:schemeClr val="tx1"/>
              </a:solidFill>
            </a:rPr>
            <a:t>i</a:t>
          </a:r>
          <a:r>
            <a:rPr lang="pl-PL" sz="3600" b="1" dirty="0">
              <a:solidFill>
                <a:schemeClr val="tx1"/>
              </a:solidFill>
            </a:rPr>
            <a:t> II stopnia</a:t>
          </a:r>
        </a:p>
      </dgm:t>
    </dgm:pt>
    <dgm:pt modelId="{B599F089-892B-4579-9E5A-EA72B803DF44}" type="parTrans" cxnId="{9C8D9AA6-B64A-4C9D-A4EB-67329D65BB51}">
      <dgm:prSet/>
      <dgm:spPr/>
      <dgm:t>
        <a:bodyPr/>
        <a:lstStyle/>
        <a:p>
          <a:endParaRPr lang="pl-PL"/>
        </a:p>
      </dgm:t>
    </dgm:pt>
    <dgm:pt modelId="{BAEEC4B4-5CFA-49B0-BE12-E38B1AD9F7F1}" type="sibTrans" cxnId="{9C8D9AA6-B64A-4C9D-A4EB-67329D65BB51}">
      <dgm:prSet/>
      <dgm:spPr/>
      <dgm:t>
        <a:bodyPr/>
        <a:lstStyle/>
        <a:p>
          <a:endParaRPr lang="pl-PL"/>
        </a:p>
      </dgm:t>
    </dgm:pt>
    <dgm:pt modelId="{0B82C51E-BE74-4C77-B088-3DBA90530CED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Studia podyplomowe</a:t>
          </a:r>
        </a:p>
      </dgm:t>
    </dgm:pt>
    <dgm:pt modelId="{064BD242-782F-44A3-A78F-8AA4CBABD897}" type="parTrans" cxnId="{F0D5617E-5EE4-4BE2-9781-BBD45A93721F}">
      <dgm:prSet/>
      <dgm:spPr/>
      <dgm:t>
        <a:bodyPr/>
        <a:lstStyle/>
        <a:p>
          <a:endParaRPr lang="pl-PL"/>
        </a:p>
      </dgm:t>
    </dgm:pt>
    <dgm:pt modelId="{000CD55A-0384-4B71-943A-3655AC439259}" type="sibTrans" cxnId="{F0D5617E-5EE4-4BE2-9781-BBD45A93721F}">
      <dgm:prSet/>
      <dgm:spPr/>
      <dgm:t>
        <a:bodyPr/>
        <a:lstStyle/>
        <a:p>
          <a:endParaRPr lang="pl-PL"/>
        </a:p>
      </dgm:t>
    </dgm:pt>
    <dgm:pt modelId="{D4452630-878A-46C8-8342-F93C7D649D5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Kursy językowe i specjalistyczne</a:t>
          </a:r>
        </a:p>
      </dgm:t>
    </dgm:pt>
    <dgm:pt modelId="{F3A8F7BA-936F-48D7-8646-2EA3131A447E}" type="parTrans" cxnId="{0374487D-D5C4-417C-AC17-41D3DBA834DA}">
      <dgm:prSet/>
      <dgm:spPr/>
      <dgm:t>
        <a:bodyPr/>
        <a:lstStyle/>
        <a:p>
          <a:endParaRPr lang="pl-PL"/>
        </a:p>
      </dgm:t>
    </dgm:pt>
    <dgm:pt modelId="{CB859A13-16B2-4542-968D-5DD966DA41BE}" type="sibTrans" cxnId="{0374487D-D5C4-417C-AC17-41D3DBA834DA}">
      <dgm:prSet/>
      <dgm:spPr/>
      <dgm:t>
        <a:bodyPr/>
        <a:lstStyle/>
        <a:p>
          <a:endParaRPr lang="pl-PL"/>
        </a:p>
      </dgm:t>
    </dgm:pt>
    <dgm:pt modelId="{5D01D02C-7DDF-4210-888C-56820FC877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Mediacje</a:t>
          </a:r>
        </a:p>
      </dgm:t>
    </dgm:pt>
    <dgm:pt modelId="{8C8FAD90-B1BD-4E3E-B833-8215FB0520B1}" type="parTrans" cxnId="{BBCB7F81-2D1C-4652-B7B6-A44702A7223C}">
      <dgm:prSet/>
      <dgm:spPr/>
      <dgm:t>
        <a:bodyPr/>
        <a:lstStyle/>
        <a:p>
          <a:endParaRPr lang="pl-PL"/>
        </a:p>
      </dgm:t>
    </dgm:pt>
    <dgm:pt modelId="{D871EEB0-0D04-429B-90A0-5A0B0219C65C}" type="sibTrans" cxnId="{BBCB7F81-2D1C-4652-B7B6-A44702A7223C}">
      <dgm:prSet/>
      <dgm:spPr/>
      <dgm:t>
        <a:bodyPr/>
        <a:lstStyle/>
        <a:p>
          <a:endParaRPr lang="pl-PL"/>
        </a:p>
      </dgm:t>
    </dgm:pt>
    <dgm:pt modelId="{54C76EE4-2122-4B04-ADED-028037187CC8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Szkolenia</a:t>
          </a:r>
        </a:p>
      </dgm:t>
    </dgm:pt>
    <dgm:pt modelId="{A6BC7C65-BF55-4689-93D8-F2E09B29CC02}" type="parTrans" cxnId="{CF7440A4-605E-475F-8A6E-A7BF7D8CB7BF}">
      <dgm:prSet/>
      <dgm:spPr/>
      <dgm:t>
        <a:bodyPr/>
        <a:lstStyle/>
        <a:p>
          <a:endParaRPr lang="pl-PL"/>
        </a:p>
      </dgm:t>
    </dgm:pt>
    <dgm:pt modelId="{4F1AACC0-26FB-4E1F-89C5-10D58442E336}" type="sibTrans" cxnId="{CF7440A4-605E-475F-8A6E-A7BF7D8CB7BF}">
      <dgm:prSet/>
      <dgm:spPr/>
      <dgm:t>
        <a:bodyPr/>
        <a:lstStyle/>
        <a:p>
          <a:endParaRPr lang="pl-PL"/>
        </a:p>
      </dgm:t>
    </dgm:pt>
    <dgm:pt modelId="{E8E55F55-1AD5-4FE1-813D-CEA7E9D3D1C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Konsulting</a:t>
          </a:r>
        </a:p>
      </dgm:t>
    </dgm:pt>
    <dgm:pt modelId="{9DC71122-4677-4CAA-8849-333C50732D87}" type="parTrans" cxnId="{02BFCAA9-E830-4BD6-B001-3354FD1AAEB9}">
      <dgm:prSet/>
      <dgm:spPr/>
      <dgm:t>
        <a:bodyPr/>
        <a:lstStyle/>
        <a:p>
          <a:endParaRPr lang="pl-PL"/>
        </a:p>
      </dgm:t>
    </dgm:pt>
    <dgm:pt modelId="{BF337FA8-60A6-4902-8D9B-BA524C69EE48}" type="sibTrans" cxnId="{02BFCAA9-E830-4BD6-B001-3354FD1AAEB9}">
      <dgm:prSet/>
      <dgm:spPr/>
      <dgm:t>
        <a:bodyPr/>
        <a:lstStyle/>
        <a:p>
          <a:endParaRPr lang="pl-PL"/>
        </a:p>
      </dgm:t>
    </dgm:pt>
    <dgm:pt modelId="{F24CB7B4-3E54-4A20-AC38-3C7EA2322027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Wynajem </a:t>
          </a:r>
          <a:r>
            <a:rPr lang="pl-PL" dirty="0" err="1">
              <a:solidFill>
                <a:schemeClr val="tx1"/>
              </a:solidFill>
            </a:rPr>
            <a:t>sal</a:t>
          </a:r>
          <a:endParaRPr lang="pl-PL" dirty="0">
            <a:solidFill>
              <a:schemeClr val="tx1"/>
            </a:solidFill>
          </a:endParaRPr>
        </a:p>
      </dgm:t>
    </dgm:pt>
    <dgm:pt modelId="{CEA96616-E66D-4CD8-AB34-F4542C81E0BC}" type="parTrans" cxnId="{7DBA07AE-A3C6-4425-B1EF-BF243AB3DBE0}">
      <dgm:prSet/>
      <dgm:spPr/>
      <dgm:t>
        <a:bodyPr/>
        <a:lstStyle/>
        <a:p>
          <a:endParaRPr lang="pl-PL"/>
        </a:p>
      </dgm:t>
    </dgm:pt>
    <dgm:pt modelId="{C09BBD21-BA29-47D5-8E0D-DD3EE77194B6}" type="sibTrans" cxnId="{7DBA07AE-A3C6-4425-B1EF-BF243AB3DBE0}">
      <dgm:prSet/>
      <dgm:spPr/>
      <dgm:t>
        <a:bodyPr/>
        <a:lstStyle/>
        <a:p>
          <a:endParaRPr lang="pl-PL"/>
        </a:p>
      </dgm:t>
    </dgm:pt>
    <dgm:pt modelId="{6D168208-A1C2-427F-93BE-0BB01CD7D03A}" type="pres">
      <dgm:prSet presAssocID="{98F26B30-41D2-482F-88EA-65F8B7F13F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E49E01-8EDF-4CE8-BA63-E3CE2240AEF2}" type="pres">
      <dgm:prSet presAssocID="{BB78632B-E6EA-4EE0-B2C5-6A7FCFC78DDB}" presName="vertOne" presStyleCnt="0"/>
      <dgm:spPr/>
    </dgm:pt>
    <dgm:pt modelId="{3CD89DB0-097C-4A04-9D67-B69DCEEBC7AE}" type="pres">
      <dgm:prSet presAssocID="{BB78632B-E6EA-4EE0-B2C5-6A7FCFC78DDB}" presName="txOne" presStyleLbl="node0" presStyleIdx="0" presStyleCnt="1" custScaleY="86278" custLinFactY="-63653" custLinFactNeighborX="-20" custLinFactNeighborY="-100000">
        <dgm:presLayoutVars>
          <dgm:chPref val="3"/>
        </dgm:presLayoutVars>
      </dgm:prSet>
      <dgm:spPr/>
    </dgm:pt>
    <dgm:pt modelId="{1F473559-7454-411E-BC5A-6D8087978E5F}" type="pres">
      <dgm:prSet presAssocID="{BB78632B-E6EA-4EE0-B2C5-6A7FCFC78DDB}" presName="parTransOne" presStyleCnt="0"/>
      <dgm:spPr/>
    </dgm:pt>
    <dgm:pt modelId="{5373262D-99FA-456F-A8A8-21787E4108DB}" type="pres">
      <dgm:prSet presAssocID="{BB78632B-E6EA-4EE0-B2C5-6A7FCFC78DDB}" presName="horzOne" presStyleCnt="0"/>
      <dgm:spPr/>
    </dgm:pt>
    <dgm:pt modelId="{F2A11A0D-2B04-45F9-806B-CDED49B81252}" type="pres">
      <dgm:prSet presAssocID="{0B82C51E-BE74-4C77-B088-3DBA90530CED}" presName="vertTwo" presStyleCnt="0"/>
      <dgm:spPr/>
    </dgm:pt>
    <dgm:pt modelId="{1E3DC7A5-8E34-46C4-9398-585BE558E63D}" type="pres">
      <dgm:prSet presAssocID="{0B82C51E-BE74-4C77-B088-3DBA90530CED}" presName="txTwo" presStyleLbl="node2" presStyleIdx="0" presStyleCnt="2">
        <dgm:presLayoutVars>
          <dgm:chPref val="3"/>
        </dgm:presLayoutVars>
      </dgm:prSet>
      <dgm:spPr/>
    </dgm:pt>
    <dgm:pt modelId="{3EC036F6-BE9F-4652-BD6B-0FF1E41616F4}" type="pres">
      <dgm:prSet presAssocID="{0B82C51E-BE74-4C77-B088-3DBA90530CED}" presName="parTransTwo" presStyleCnt="0"/>
      <dgm:spPr/>
    </dgm:pt>
    <dgm:pt modelId="{8DB82CDC-6F42-4D8E-8B34-4C0C1AB63475}" type="pres">
      <dgm:prSet presAssocID="{0B82C51E-BE74-4C77-B088-3DBA90530CED}" presName="horzTwo" presStyleCnt="0"/>
      <dgm:spPr/>
    </dgm:pt>
    <dgm:pt modelId="{C85D1832-672B-4807-9CED-D20A3A003A70}" type="pres">
      <dgm:prSet presAssocID="{D4452630-878A-46C8-8342-F93C7D649D51}" presName="vertThree" presStyleCnt="0"/>
      <dgm:spPr/>
    </dgm:pt>
    <dgm:pt modelId="{275751CB-EF2E-4C55-B405-89098F6DCB80}" type="pres">
      <dgm:prSet presAssocID="{D4452630-878A-46C8-8342-F93C7D649D51}" presName="txThree" presStyleLbl="node3" presStyleIdx="0" presStyleCnt="4" custScaleX="97733">
        <dgm:presLayoutVars>
          <dgm:chPref val="3"/>
        </dgm:presLayoutVars>
      </dgm:prSet>
      <dgm:spPr/>
    </dgm:pt>
    <dgm:pt modelId="{D5A17D61-7516-4ABD-8D6B-F180035B88AB}" type="pres">
      <dgm:prSet presAssocID="{D4452630-878A-46C8-8342-F93C7D649D51}" presName="horzThree" presStyleCnt="0"/>
      <dgm:spPr/>
    </dgm:pt>
    <dgm:pt modelId="{9EA74FED-1F64-45A5-9ADA-0EA19A4D1E96}" type="pres">
      <dgm:prSet presAssocID="{CB859A13-16B2-4542-968D-5DD966DA41BE}" presName="sibSpaceThree" presStyleCnt="0"/>
      <dgm:spPr/>
    </dgm:pt>
    <dgm:pt modelId="{C6D0BBCA-1B70-42EA-9F1E-47DC195CFD51}" type="pres">
      <dgm:prSet presAssocID="{5D01D02C-7DDF-4210-888C-56820FC877B3}" presName="vertThree" presStyleCnt="0"/>
      <dgm:spPr/>
    </dgm:pt>
    <dgm:pt modelId="{651DC430-AF80-42A5-899F-5735C4D3F155}" type="pres">
      <dgm:prSet presAssocID="{5D01D02C-7DDF-4210-888C-56820FC877B3}" presName="txThree" presStyleLbl="node3" presStyleIdx="1" presStyleCnt="4" custScaleX="80675">
        <dgm:presLayoutVars>
          <dgm:chPref val="3"/>
        </dgm:presLayoutVars>
      </dgm:prSet>
      <dgm:spPr/>
    </dgm:pt>
    <dgm:pt modelId="{646E2C3D-A7FE-41DB-8C05-F0596BEE8D08}" type="pres">
      <dgm:prSet presAssocID="{5D01D02C-7DDF-4210-888C-56820FC877B3}" presName="horzThree" presStyleCnt="0"/>
      <dgm:spPr/>
    </dgm:pt>
    <dgm:pt modelId="{777B02D6-3BA4-4A81-98B8-FB304622BD24}" type="pres">
      <dgm:prSet presAssocID="{000CD55A-0384-4B71-943A-3655AC439259}" presName="sibSpaceTwo" presStyleCnt="0"/>
      <dgm:spPr/>
    </dgm:pt>
    <dgm:pt modelId="{D3F09443-56B6-4131-AC8E-D5E1350E0DBD}" type="pres">
      <dgm:prSet presAssocID="{54C76EE4-2122-4B04-ADED-028037187CC8}" presName="vertTwo" presStyleCnt="0"/>
      <dgm:spPr/>
    </dgm:pt>
    <dgm:pt modelId="{846E19EA-9B63-4982-BCC9-633B168D72FC}" type="pres">
      <dgm:prSet presAssocID="{54C76EE4-2122-4B04-ADED-028037187CC8}" presName="txTwo" presStyleLbl="node2" presStyleIdx="1" presStyleCnt="2">
        <dgm:presLayoutVars>
          <dgm:chPref val="3"/>
        </dgm:presLayoutVars>
      </dgm:prSet>
      <dgm:spPr/>
    </dgm:pt>
    <dgm:pt modelId="{99821858-64BE-40EB-A326-D2DC1FDF941A}" type="pres">
      <dgm:prSet presAssocID="{54C76EE4-2122-4B04-ADED-028037187CC8}" presName="parTransTwo" presStyleCnt="0"/>
      <dgm:spPr/>
    </dgm:pt>
    <dgm:pt modelId="{A2111E44-6E9C-485B-8924-D8F109442F5E}" type="pres">
      <dgm:prSet presAssocID="{54C76EE4-2122-4B04-ADED-028037187CC8}" presName="horzTwo" presStyleCnt="0"/>
      <dgm:spPr/>
    </dgm:pt>
    <dgm:pt modelId="{FCA861D5-3DD0-4063-9F7D-7A7E464B4A66}" type="pres">
      <dgm:prSet presAssocID="{E8E55F55-1AD5-4FE1-813D-CEA7E9D3D1C0}" presName="vertThree" presStyleCnt="0"/>
      <dgm:spPr/>
    </dgm:pt>
    <dgm:pt modelId="{4234C923-94F9-47FC-B75D-7EE00C3710AA}" type="pres">
      <dgm:prSet presAssocID="{E8E55F55-1AD5-4FE1-813D-CEA7E9D3D1C0}" presName="txThree" presStyleLbl="node3" presStyleIdx="2" presStyleCnt="4">
        <dgm:presLayoutVars>
          <dgm:chPref val="3"/>
        </dgm:presLayoutVars>
      </dgm:prSet>
      <dgm:spPr/>
    </dgm:pt>
    <dgm:pt modelId="{A6F5824B-B1E8-4030-86E3-D269724E2B6B}" type="pres">
      <dgm:prSet presAssocID="{E8E55F55-1AD5-4FE1-813D-CEA7E9D3D1C0}" presName="horzThree" presStyleCnt="0"/>
      <dgm:spPr/>
    </dgm:pt>
    <dgm:pt modelId="{02B6B7BB-0AE5-49DA-A31E-140C1092219E}" type="pres">
      <dgm:prSet presAssocID="{BF337FA8-60A6-4902-8D9B-BA524C69EE48}" presName="sibSpaceThree" presStyleCnt="0"/>
      <dgm:spPr/>
    </dgm:pt>
    <dgm:pt modelId="{3A8B1830-C78C-4B99-8056-E33152AE5DDA}" type="pres">
      <dgm:prSet presAssocID="{F24CB7B4-3E54-4A20-AC38-3C7EA2322027}" presName="vertThree" presStyleCnt="0"/>
      <dgm:spPr/>
    </dgm:pt>
    <dgm:pt modelId="{51339993-45FB-4C23-9F17-C1A816CD2CD1}" type="pres">
      <dgm:prSet presAssocID="{F24CB7B4-3E54-4A20-AC38-3C7EA2322027}" presName="txThree" presStyleLbl="node3" presStyleIdx="3" presStyleCnt="4">
        <dgm:presLayoutVars>
          <dgm:chPref val="3"/>
        </dgm:presLayoutVars>
      </dgm:prSet>
      <dgm:spPr/>
    </dgm:pt>
    <dgm:pt modelId="{E0B7D01A-B4AC-40E9-B260-9AD314DE95F0}" type="pres">
      <dgm:prSet presAssocID="{F24CB7B4-3E54-4A20-AC38-3C7EA2322027}" presName="horzThree" presStyleCnt="0"/>
      <dgm:spPr/>
    </dgm:pt>
  </dgm:ptLst>
  <dgm:cxnLst>
    <dgm:cxn modelId="{FCB9FA22-EEAE-4941-B2D6-4BBAD32EF775}" type="presOf" srcId="{E8E55F55-1AD5-4FE1-813D-CEA7E9D3D1C0}" destId="{4234C923-94F9-47FC-B75D-7EE00C3710AA}" srcOrd="0" destOrd="0" presId="urn:microsoft.com/office/officeart/2005/8/layout/hierarchy4"/>
    <dgm:cxn modelId="{C0AED823-BC7D-408A-A34E-8E052A7406FF}" type="presOf" srcId="{D4452630-878A-46C8-8342-F93C7D649D51}" destId="{275751CB-EF2E-4C55-B405-89098F6DCB80}" srcOrd="0" destOrd="0" presId="urn:microsoft.com/office/officeart/2005/8/layout/hierarchy4"/>
    <dgm:cxn modelId="{33E56125-6663-477C-B65A-3A7BC224B5B5}" type="presOf" srcId="{0B82C51E-BE74-4C77-B088-3DBA90530CED}" destId="{1E3DC7A5-8E34-46C4-9398-585BE558E63D}" srcOrd="0" destOrd="0" presId="urn:microsoft.com/office/officeart/2005/8/layout/hierarchy4"/>
    <dgm:cxn modelId="{4DB31E35-344B-45F0-818F-BD426E43208B}" type="presOf" srcId="{5D01D02C-7DDF-4210-888C-56820FC877B3}" destId="{651DC430-AF80-42A5-899F-5735C4D3F155}" srcOrd="0" destOrd="0" presId="urn:microsoft.com/office/officeart/2005/8/layout/hierarchy4"/>
    <dgm:cxn modelId="{22F04B49-26CD-4C08-A171-E5CD0DFAFB57}" type="presOf" srcId="{BB78632B-E6EA-4EE0-B2C5-6A7FCFC78DDB}" destId="{3CD89DB0-097C-4A04-9D67-B69DCEEBC7AE}" srcOrd="0" destOrd="0" presId="urn:microsoft.com/office/officeart/2005/8/layout/hierarchy4"/>
    <dgm:cxn modelId="{0374487D-D5C4-417C-AC17-41D3DBA834DA}" srcId="{0B82C51E-BE74-4C77-B088-3DBA90530CED}" destId="{D4452630-878A-46C8-8342-F93C7D649D51}" srcOrd="0" destOrd="0" parTransId="{F3A8F7BA-936F-48D7-8646-2EA3131A447E}" sibTransId="{CB859A13-16B2-4542-968D-5DD966DA41BE}"/>
    <dgm:cxn modelId="{F0D5617E-5EE4-4BE2-9781-BBD45A93721F}" srcId="{BB78632B-E6EA-4EE0-B2C5-6A7FCFC78DDB}" destId="{0B82C51E-BE74-4C77-B088-3DBA90530CED}" srcOrd="0" destOrd="0" parTransId="{064BD242-782F-44A3-A78F-8AA4CBABD897}" sibTransId="{000CD55A-0384-4B71-943A-3655AC439259}"/>
    <dgm:cxn modelId="{BBCB7F81-2D1C-4652-B7B6-A44702A7223C}" srcId="{0B82C51E-BE74-4C77-B088-3DBA90530CED}" destId="{5D01D02C-7DDF-4210-888C-56820FC877B3}" srcOrd="1" destOrd="0" parTransId="{8C8FAD90-B1BD-4E3E-B833-8215FB0520B1}" sibTransId="{D871EEB0-0D04-429B-90A0-5A0B0219C65C}"/>
    <dgm:cxn modelId="{A905E192-015A-44F8-924B-903CD36ADAAC}" type="presOf" srcId="{54C76EE4-2122-4B04-ADED-028037187CC8}" destId="{846E19EA-9B63-4982-BCC9-633B168D72FC}" srcOrd="0" destOrd="0" presId="urn:microsoft.com/office/officeart/2005/8/layout/hierarchy4"/>
    <dgm:cxn modelId="{E4F5A9A0-12B3-41FB-9297-694EDD5B8EBF}" type="presOf" srcId="{98F26B30-41D2-482F-88EA-65F8B7F13FD4}" destId="{6D168208-A1C2-427F-93BE-0BB01CD7D03A}" srcOrd="0" destOrd="0" presId="urn:microsoft.com/office/officeart/2005/8/layout/hierarchy4"/>
    <dgm:cxn modelId="{CF7440A4-605E-475F-8A6E-A7BF7D8CB7BF}" srcId="{BB78632B-E6EA-4EE0-B2C5-6A7FCFC78DDB}" destId="{54C76EE4-2122-4B04-ADED-028037187CC8}" srcOrd="1" destOrd="0" parTransId="{A6BC7C65-BF55-4689-93D8-F2E09B29CC02}" sibTransId="{4F1AACC0-26FB-4E1F-89C5-10D58442E336}"/>
    <dgm:cxn modelId="{9C8D9AA6-B64A-4C9D-A4EB-67329D65BB51}" srcId="{98F26B30-41D2-482F-88EA-65F8B7F13FD4}" destId="{BB78632B-E6EA-4EE0-B2C5-6A7FCFC78DDB}" srcOrd="0" destOrd="0" parTransId="{B599F089-892B-4579-9E5A-EA72B803DF44}" sibTransId="{BAEEC4B4-5CFA-49B0-BE12-E38B1AD9F7F1}"/>
    <dgm:cxn modelId="{02BFCAA9-E830-4BD6-B001-3354FD1AAEB9}" srcId="{54C76EE4-2122-4B04-ADED-028037187CC8}" destId="{E8E55F55-1AD5-4FE1-813D-CEA7E9D3D1C0}" srcOrd="0" destOrd="0" parTransId="{9DC71122-4677-4CAA-8849-333C50732D87}" sibTransId="{BF337FA8-60A6-4902-8D9B-BA524C69EE48}"/>
    <dgm:cxn modelId="{7DBA07AE-A3C6-4425-B1EF-BF243AB3DBE0}" srcId="{54C76EE4-2122-4B04-ADED-028037187CC8}" destId="{F24CB7B4-3E54-4A20-AC38-3C7EA2322027}" srcOrd="1" destOrd="0" parTransId="{CEA96616-E66D-4CD8-AB34-F4542C81E0BC}" sibTransId="{C09BBD21-BA29-47D5-8E0D-DD3EE77194B6}"/>
    <dgm:cxn modelId="{651F54F2-03D0-4CD0-BB8B-1FBCD7038538}" type="presOf" srcId="{F24CB7B4-3E54-4A20-AC38-3C7EA2322027}" destId="{51339993-45FB-4C23-9F17-C1A816CD2CD1}" srcOrd="0" destOrd="0" presId="urn:microsoft.com/office/officeart/2005/8/layout/hierarchy4"/>
    <dgm:cxn modelId="{1F04A96B-06AE-4C1F-9176-D145D69AD0FF}" type="presParOf" srcId="{6D168208-A1C2-427F-93BE-0BB01CD7D03A}" destId="{18E49E01-8EDF-4CE8-BA63-E3CE2240AEF2}" srcOrd="0" destOrd="0" presId="urn:microsoft.com/office/officeart/2005/8/layout/hierarchy4"/>
    <dgm:cxn modelId="{DA219601-5196-419F-B89D-657BED4B24B3}" type="presParOf" srcId="{18E49E01-8EDF-4CE8-BA63-E3CE2240AEF2}" destId="{3CD89DB0-097C-4A04-9D67-B69DCEEBC7AE}" srcOrd="0" destOrd="0" presId="urn:microsoft.com/office/officeart/2005/8/layout/hierarchy4"/>
    <dgm:cxn modelId="{9CBBB84E-D3A0-42A8-A3D3-DC6CB0CE2B36}" type="presParOf" srcId="{18E49E01-8EDF-4CE8-BA63-E3CE2240AEF2}" destId="{1F473559-7454-411E-BC5A-6D8087978E5F}" srcOrd="1" destOrd="0" presId="urn:microsoft.com/office/officeart/2005/8/layout/hierarchy4"/>
    <dgm:cxn modelId="{808BA56E-CC2C-4B9D-A640-3EA22A3BE553}" type="presParOf" srcId="{18E49E01-8EDF-4CE8-BA63-E3CE2240AEF2}" destId="{5373262D-99FA-456F-A8A8-21787E4108DB}" srcOrd="2" destOrd="0" presId="urn:microsoft.com/office/officeart/2005/8/layout/hierarchy4"/>
    <dgm:cxn modelId="{20A2F543-FEFE-4E83-9846-ABAF80B11F63}" type="presParOf" srcId="{5373262D-99FA-456F-A8A8-21787E4108DB}" destId="{F2A11A0D-2B04-45F9-806B-CDED49B81252}" srcOrd="0" destOrd="0" presId="urn:microsoft.com/office/officeart/2005/8/layout/hierarchy4"/>
    <dgm:cxn modelId="{66E82F23-3D14-46E7-8E6F-1F83F5C0247A}" type="presParOf" srcId="{F2A11A0D-2B04-45F9-806B-CDED49B81252}" destId="{1E3DC7A5-8E34-46C4-9398-585BE558E63D}" srcOrd="0" destOrd="0" presId="urn:microsoft.com/office/officeart/2005/8/layout/hierarchy4"/>
    <dgm:cxn modelId="{30981AA8-1BAA-4EBC-9963-EC25F362BFC3}" type="presParOf" srcId="{F2A11A0D-2B04-45F9-806B-CDED49B81252}" destId="{3EC036F6-BE9F-4652-BD6B-0FF1E41616F4}" srcOrd="1" destOrd="0" presId="urn:microsoft.com/office/officeart/2005/8/layout/hierarchy4"/>
    <dgm:cxn modelId="{7D369B22-5AD0-46B9-9131-5ACB1DA68C1F}" type="presParOf" srcId="{F2A11A0D-2B04-45F9-806B-CDED49B81252}" destId="{8DB82CDC-6F42-4D8E-8B34-4C0C1AB63475}" srcOrd="2" destOrd="0" presId="urn:microsoft.com/office/officeart/2005/8/layout/hierarchy4"/>
    <dgm:cxn modelId="{40B598EB-9B93-4643-9FE2-182355560ED5}" type="presParOf" srcId="{8DB82CDC-6F42-4D8E-8B34-4C0C1AB63475}" destId="{C85D1832-672B-4807-9CED-D20A3A003A70}" srcOrd="0" destOrd="0" presId="urn:microsoft.com/office/officeart/2005/8/layout/hierarchy4"/>
    <dgm:cxn modelId="{D9457DAF-35DB-418F-AE5F-83F5297128C1}" type="presParOf" srcId="{C85D1832-672B-4807-9CED-D20A3A003A70}" destId="{275751CB-EF2E-4C55-B405-89098F6DCB80}" srcOrd="0" destOrd="0" presId="urn:microsoft.com/office/officeart/2005/8/layout/hierarchy4"/>
    <dgm:cxn modelId="{7C792082-F7FE-4514-B3FD-B82C9EEDCCF8}" type="presParOf" srcId="{C85D1832-672B-4807-9CED-D20A3A003A70}" destId="{D5A17D61-7516-4ABD-8D6B-F180035B88AB}" srcOrd="1" destOrd="0" presId="urn:microsoft.com/office/officeart/2005/8/layout/hierarchy4"/>
    <dgm:cxn modelId="{6E5D9D16-F11F-4396-9C77-78AC69E0EC30}" type="presParOf" srcId="{8DB82CDC-6F42-4D8E-8B34-4C0C1AB63475}" destId="{9EA74FED-1F64-45A5-9ADA-0EA19A4D1E96}" srcOrd="1" destOrd="0" presId="urn:microsoft.com/office/officeart/2005/8/layout/hierarchy4"/>
    <dgm:cxn modelId="{365E512D-FA4A-4680-94B4-D6C9871A38DF}" type="presParOf" srcId="{8DB82CDC-6F42-4D8E-8B34-4C0C1AB63475}" destId="{C6D0BBCA-1B70-42EA-9F1E-47DC195CFD51}" srcOrd="2" destOrd="0" presId="urn:microsoft.com/office/officeart/2005/8/layout/hierarchy4"/>
    <dgm:cxn modelId="{7B3772C4-7EC6-4476-82CC-DFC4BF7C66D3}" type="presParOf" srcId="{C6D0BBCA-1B70-42EA-9F1E-47DC195CFD51}" destId="{651DC430-AF80-42A5-899F-5735C4D3F155}" srcOrd="0" destOrd="0" presId="urn:microsoft.com/office/officeart/2005/8/layout/hierarchy4"/>
    <dgm:cxn modelId="{5783C90A-4B13-4E9D-8F12-B9E30C4E5E08}" type="presParOf" srcId="{C6D0BBCA-1B70-42EA-9F1E-47DC195CFD51}" destId="{646E2C3D-A7FE-41DB-8C05-F0596BEE8D08}" srcOrd="1" destOrd="0" presId="urn:microsoft.com/office/officeart/2005/8/layout/hierarchy4"/>
    <dgm:cxn modelId="{D2897C21-C0B7-42B8-8E03-A5BAEB8ADC5A}" type="presParOf" srcId="{5373262D-99FA-456F-A8A8-21787E4108DB}" destId="{777B02D6-3BA4-4A81-98B8-FB304622BD24}" srcOrd="1" destOrd="0" presId="urn:microsoft.com/office/officeart/2005/8/layout/hierarchy4"/>
    <dgm:cxn modelId="{64B9634F-8094-4704-AB58-15E7BD6121D8}" type="presParOf" srcId="{5373262D-99FA-456F-A8A8-21787E4108DB}" destId="{D3F09443-56B6-4131-AC8E-D5E1350E0DBD}" srcOrd="2" destOrd="0" presId="urn:microsoft.com/office/officeart/2005/8/layout/hierarchy4"/>
    <dgm:cxn modelId="{8488B3FC-CA75-41C8-AE0A-27DE2BF7480C}" type="presParOf" srcId="{D3F09443-56B6-4131-AC8E-D5E1350E0DBD}" destId="{846E19EA-9B63-4982-BCC9-633B168D72FC}" srcOrd="0" destOrd="0" presId="urn:microsoft.com/office/officeart/2005/8/layout/hierarchy4"/>
    <dgm:cxn modelId="{966A8E05-5F46-4FBB-A4A8-D274AB156972}" type="presParOf" srcId="{D3F09443-56B6-4131-AC8E-D5E1350E0DBD}" destId="{99821858-64BE-40EB-A326-D2DC1FDF941A}" srcOrd="1" destOrd="0" presId="urn:microsoft.com/office/officeart/2005/8/layout/hierarchy4"/>
    <dgm:cxn modelId="{05B9C598-6F1E-4493-A618-2738799355A6}" type="presParOf" srcId="{D3F09443-56B6-4131-AC8E-D5E1350E0DBD}" destId="{A2111E44-6E9C-485B-8924-D8F109442F5E}" srcOrd="2" destOrd="0" presId="urn:microsoft.com/office/officeart/2005/8/layout/hierarchy4"/>
    <dgm:cxn modelId="{DC14129F-B910-473A-8E32-62695793F07D}" type="presParOf" srcId="{A2111E44-6E9C-485B-8924-D8F109442F5E}" destId="{FCA861D5-3DD0-4063-9F7D-7A7E464B4A66}" srcOrd="0" destOrd="0" presId="urn:microsoft.com/office/officeart/2005/8/layout/hierarchy4"/>
    <dgm:cxn modelId="{E756148F-0366-4E47-889F-CC72949E7CBB}" type="presParOf" srcId="{FCA861D5-3DD0-4063-9F7D-7A7E464B4A66}" destId="{4234C923-94F9-47FC-B75D-7EE00C3710AA}" srcOrd="0" destOrd="0" presId="urn:microsoft.com/office/officeart/2005/8/layout/hierarchy4"/>
    <dgm:cxn modelId="{A5CCE365-AD03-4DEC-A8B7-8E0CA29239E9}" type="presParOf" srcId="{FCA861D5-3DD0-4063-9F7D-7A7E464B4A66}" destId="{A6F5824B-B1E8-4030-86E3-D269724E2B6B}" srcOrd="1" destOrd="0" presId="urn:microsoft.com/office/officeart/2005/8/layout/hierarchy4"/>
    <dgm:cxn modelId="{E53773B8-980A-422A-A9DB-2C0E5C4611C5}" type="presParOf" srcId="{A2111E44-6E9C-485B-8924-D8F109442F5E}" destId="{02B6B7BB-0AE5-49DA-A31E-140C1092219E}" srcOrd="1" destOrd="0" presId="urn:microsoft.com/office/officeart/2005/8/layout/hierarchy4"/>
    <dgm:cxn modelId="{5C34640B-A9CA-466B-9DF6-7E111B7F3905}" type="presParOf" srcId="{A2111E44-6E9C-485B-8924-D8F109442F5E}" destId="{3A8B1830-C78C-4B99-8056-E33152AE5DDA}" srcOrd="2" destOrd="0" presId="urn:microsoft.com/office/officeart/2005/8/layout/hierarchy4"/>
    <dgm:cxn modelId="{3446C93B-1F81-46E0-9E12-C6142F1BC8DC}" type="presParOf" srcId="{3A8B1830-C78C-4B99-8056-E33152AE5DDA}" destId="{51339993-45FB-4C23-9F17-C1A816CD2CD1}" srcOrd="0" destOrd="0" presId="urn:microsoft.com/office/officeart/2005/8/layout/hierarchy4"/>
    <dgm:cxn modelId="{E05CB00D-3B3B-484E-8A42-69B5BAAF6BF5}" type="presParOf" srcId="{3A8B1830-C78C-4B99-8056-E33152AE5DDA}" destId="{E0B7D01A-B4AC-40E9-B260-9AD314DE95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89DB0-097C-4A04-9D67-B69DCEEBC7AE}">
      <dsp:nvSpPr>
        <dsp:cNvPr id="0" name=""/>
        <dsp:cNvSpPr/>
      </dsp:nvSpPr>
      <dsp:spPr>
        <a:xfrm>
          <a:off x="4" y="0"/>
          <a:ext cx="5440343" cy="1058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tx1"/>
              </a:solidFill>
            </a:rPr>
            <a:t>Studia I </a:t>
          </a:r>
          <a:r>
            <a:rPr lang="pl-PL" sz="3600" b="1" kern="1200" dirty="0" err="1">
              <a:solidFill>
                <a:schemeClr val="tx1"/>
              </a:solidFill>
            </a:rPr>
            <a:t>i</a:t>
          </a:r>
          <a:r>
            <a:rPr lang="pl-PL" sz="3600" b="1" kern="1200" dirty="0">
              <a:solidFill>
                <a:schemeClr val="tx1"/>
              </a:solidFill>
            </a:rPr>
            <a:t> II stopnia</a:t>
          </a:r>
        </a:p>
      </dsp:txBody>
      <dsp:txXfrm>
        <a:off x="31004" y="31000"/>
        <a:ext cx="5378343" cy="996401"/>
      </dsp:txXfrm>
    </dsp:sp>
    <dsp:sp modelId="{1E3DC7A5-8E34-46C4-9398-585BE558E63D}">
      <dsp:nvSpPr>
        <dsp:cNvPr id="0" name=""/>
        <dsp:cNvSpPr/>
      </dsp:nvSpPr>
      <dsp:spPr>
        <a:xfrm>
          <a:off x="6403" y="1160714"/>
          <a:ext cx="2508832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Studia podyplomowe</a:t>
          </a:r>
        </a:p>
      </dsp:txBody>
      <dsp:txXfrm>
        <a:off x="42333" y="1196644"/>
        <a:ext cx="2436972" cy="1154874"/>
      </dsp:txXfrm>
    </dsp:sp>
    <dsp:sp modelId="{275751CB-EF2E-4C55-B405-89098F6DCB80}">
      <dsp:nvSpPr>
        <dsp:cNvPr id="0" name=""/>
        <dsp:cNvSpPr/>
      </dsp:nvSpPr>
      <dsp:spPr>
        <a:xfrm>
          <a:off x="6403" y="2488050"/>
          <a:ext cx="1342743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Kursy językowe i specjalistyczne</a:t>
          </a:r>
        </a:p>
      </dsp:txBody>
      <dsp:txXfrm>
        <a:off x="42333" y="2523980"/>
        <a:ext cx="1270883" cy="1154874"/>
      </dsp:txXfrm>
    </dsp:sp>
    <dsp:sp modelId="{651DC430-AF80-42A5-899F-5735C4D3F155}">
      <dsp:nvSpPr>
        <dsp:cNvPr id="0" name=""/>
        <dsp:cNvSpPr/>
      </dsp:nvSpPr>
      <dsp:spPr>
        <a:xfrm>
          <a:off x="1406850" y="2488050"/>
          <a:ext cx="1108385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Mediacje</a:t>
          </a:r>
        </a:p>
      </dsp:txBody>
      <dsp:txXfrm>
        <a:off x="1439313" y="2520513"/>
        <a:ext cx="1043459" cy="1161808"/>
      </dsp:txXfrm>
    </dsp:sp>
    <dsp:sp modelId="{846E19EA-9B63-4982-BCC9-633B168D72FC}">
      <dsp:nvSpPr>
        <dsp:cNvPr id="0" name=""/>
        <dsp:cNvSpPr/>
      </dsp:nvSpPr>
      <dsp:spPr>
        <a:xfrm>
          <a:off x="2630642" y="1160714"/>
          <a:ext cx="2805483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Szkolenia</a:t>
          </a:r>
        </a:p>
      </dsp:txBody>
      <dsp:txXfrm>
        <a:off x="2666572" y="1196644"/>
        <a:ext cx="2733623" cy="1154874"/>
      </dsp:txXfrm>
    </dsp:sp>
    <dsp:sp modelId="{4234C923-94F9-47FC-B75D-7EE00C3710AA}">
      <dsp:nvSpPr>
        <dsp:cNvPr id="0" name=""/>
        <dsp:cNvSpPr/>
      </dsp:nvSpPr>
      <dsp:spPr>
        <a:xfrm>
          <a:off x="2630642" y="2488050"/>
          <a:ext cx="1373889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Konsulting</a:t>
          </a:r>
        </a:p>
      </dsp:txBody>
      <dsp:txXfrm>
        <a:off x="2666572" y="2523980"/>
        <a:ext cx="1302029" cy="1154874"/>
      </dsp:txXfrm>
    </dsp:sp>
    <dsp:sp modelId="{51339993-45FB-4C23-9F17-C1A816CD2CD1}">
      <dsp:nvSpPr>
        <dsp:cNvPr id="0" name=""/>
        <dsp:cNvSpPr/>
      </dsp:nvSpPr>
      <dsp:spPr>
        <a:xfrm>
          <a:off x="4062235" y="2488050"/>
          <a:ext cx="1373889" cy="1226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Wynajem </a:t>
          </a:r>
          <a:r>
            <a:rPr lang="pl-PL" sz="1500" kern="1200" dirty="0" err="1">
              <a:solidFill>
                <a:schemeClr val="tx1"/>
              </a:solidFill>
            </a:rPr>
            <a:t>sal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098165" y="2523980"/>
        <a:ext cx="1302029" cy="1154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A4A6-48B5-4EA6-BCFF-02EA0680A442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C63A-B465-4700-AC3A-BB6BAEBDC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73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C63A-B465-4700-AC3A-BB6BAEBDC7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27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89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97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27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1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3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9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46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1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90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3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2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3B85-7C94-425B-95A5-6D834F9F3795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B2F8-A9F9-433A-98E4-9C233C6FF1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26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biurokarier.wsb.gorzow.p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biurokarier.wsb.gorzow.p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biurokarier.wsb.gorzow.p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urokarier.wsb.gorzow.pl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urokarier.wsb.gorzow.pl/" TargetMode="External"/><Relationship Id="rId2" Type="http://schemas.openxmlformats.org/officeDocument/2006/relationships/hyperlink" Target="http://www.wsb.gorzo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8B667D-13E3-4254-A4F8-358A73F73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27"/>
          <a:stretch/>
        </p:blipFill>
        <p:spPr>
          <a:xfrm>
            <a:off x="0" y="0"/>
            <a:ext cx="12197760" cy="255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9408" y="2554383"/>
            <a:ext cx="9144000" cy="1657399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</a:rPr>
              <a:t>Wyższa Szkoła Biznesu – </a:t>
            </a:r>
            <a:br>
              <a:rPr lang="pl-PL" sz="4800" b="1" dirty="0">
                <a:solidFill>
                  <a:srgbClr val="002060"/>
                </a:solidFill>
              </a:rPr>
            </a:br>
            <a:r>
              <a:rPr lang="pl-PL" sz="4800" b="1" dirty="0">
                <a:solidFill>
                  <a:srgbClr val="002060"/>
                </a:solidFill>
              </a:rPr>
              <a:t>uczelnia przyjazna i dostępna</a:t>
            </a:r>
          </a:p>
        </p:txBody>
      </p:sp>
      <p:pic>
        <p:nvPicPr>
          <p:cNvPr id="6" name="Picture 2" descr="FE_POWER_poziom_pl-1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5" y="6040240"/>
            <a:ext cx="5753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9408" y="4379976"/>
            <a:ext cx="9144000" cy="1657399"/>
          </a:xfrm>
        </p:spPr>
        <p:txBody>
          <a:bodyPr>
            <a:normAutofit fontScale="92500" lnSpcReduction="20000"/>
          </a:bodyPr>
          <a:lstStyle/>
          <a:p>
            <a:r>
              <a:rPr lang="pl-PL" sz="3100" b="1" dirty="0">
                <a:solidFill>
                  <a:srgbClr val="002060"/>
                </a:solidFill>
              </a:rPr>
              <a:t>Podsumowanie projektu i prezentacja efektów</a:t>
            </a:r>
          </a:p>
          <a:p>
            <a:endParaRPr lang="pl-PL" sz="1800" dirty="0"/>
          </a:p>
          <a:p>
            <a:r>
              <a:rPr lang="pl-PL" sz="3300" dirty="0"/>
              <a:t>KONFERENCJA PRASOWA </a:t>
            </a:r>
          </a:p>
          <a:p>
            <a:r>
              <a:rPr lang="pl-PL" sz="2600" dirty="0"/>
              <a:t>6 czerwca 2023 r.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FFC36DA-11A3-347D-6EC7-F54AFC20E890}"/>
              </a:ext>
            </a:extLst>
          </p:cNvPr>
          <p:cNvCxnSpPr>
            <a:cxnSpLocks/>
          </p:cNvCxnSpPr>
          <p:nvPr/>
        </p:nvCxnSpPr>
        <p:spPr>
          <a:xfrm>
            <a:off x="2355273" y="4839855"/>
            <a:ext cx="709352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5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4" y="6374872"/>
            <a:ext cx="940636" cy="4636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39514"/>
            <a:ext cx="1066800" cy="41848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80CC2D5-3602-98FE-8ADA-5817C0094285}"/>
              </a:ext>
            </a:extLst>
          </p:cNvPr>
          <p:cNvSpPr/>
          <p:nvPr/>
        </p:nvSpPr>
        <p:spPr bwMode="auto">
          <a:xfrm>
            <a:off x="1524000" y="1"/>
            <a:ext cx="9144000" cy="6845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484" y="2446752"/>
            <a:ext cx="8699023" cy="42042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EBE4A23-504D-28E2-038A-3AD330B4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23" y="1097473"/>
            <a:ext cx="2914871" cy="89214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D21457A-9A48-EA0D-4DD3-B15DDDC4DD82}"/>
              </a:ext>
            </a:extLst>
          </p:cNvPr>
          <p:cNvSpPr/>
          <p:nvPr/>
        </p:nvSpPr>
        <p:spPr bwMode="auto">
          <a:xfrm>
            <a:off x="1524006" y="-30649"/>
            <a:ext cx="9143995" cy="1097472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6F7239E-6438-631E-E15F-F064432F2B32}"/>
              </a:ext>
            </a:extLst>
          </p:cNvPr>
          <p:cNvSpPr txBox="1">
            <a:spLocks/>
          </p:cNvSpPr>
          <p:nvPr/>
        </p:nvSpPr>
        <p:spPr bwMode="auto">
          <a:xfrm>
            <a:off x="2158959" y="338821"/>
            <a:ext cx="7874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564C556-BFF7-CEF0-8FCE-1E1DAD2A78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1" r="1729"/>
          <a:stretch/>
        </p:blipFill>
        <p:spPr>
          <a:xfrm>
            <a:off x="4079776" y="46520"/>
            <a:ext cx="4032448" cy="39624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4BC6A9-5FC4-36DA-4B1C-4D4D3B9C15F9}"/>
              </a:ext>
            </a:extLst>
          </p:cNvPr>
          <p:cNvSpPr txBox="1"/>
          <p:nvPr/>
        </p:nvSpPr>
        <p:spPr>
          <a:xfrm>
            <a:off x="4731723" y="1989613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hlinkClick r:id="rId7"/>
              </a:rPr>
              <a:t>biurokarier.wsb.gorzow.pl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82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4" y="6374872"/>
            <a:ext cx="940636" cy="4636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39514"/>
            <a:ext cx="1066800" cy="41848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80CC2D5-3602-98FE-8ADA-5817C0094285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E67A11E-F0DD-A9F3-8B40-03BA43691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0" y="2432369"/>
            <a:ext cx="8675950" cy="419555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0A89078-9EE4-D492-3217-4A7FC7DCE757}"/>
              </a:ext>
            </a:extLst>
          </p:cNvPr>
          <p:cNvSpPr/>
          <p:nvPr/>
        </p:nvSpPr>
        <p:spPr bwMode="auto">
          <a:xfrm>
            <a:off x="1524006" y="-30649"/>
            <a:ext cx="9143995" cy="1097472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B700CA1-8089-99BC-5D46-27F1C7902F16}"/>
              </a:ext>
            </a:extLst>
          </p:cNvPr>
          <p:cNvSpPr txBox="1">
            <a:spLocks/>
          </p:cNvSpPr>
          <p:nvPr/>
        </p:nvSpPr>
        <p:spPr bwMode="auto">
          <a:xfrm>
            <a:off x="2158959" y="338821"/>
            <a:ext cx="7874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0E29DB-0A26-20FE-B53A-0EBD48D845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1" r="1729"/>
          <a:stretch/>
        </p:blipFill>
        <p:spPr>
          <a:xfrm>
            <a:off x="4079776" y="46520"/>
            <a:ext cx="4032448" cy="3962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D37D969-F1F3-1E5B-99F1-2EDB39BB4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23" y="1097473"/>
            <a:ext cx="2914871" cy="89214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39317A-3494-3448-C686-163D79ED77C0}"/>
              </a:ext>
            </a:extLst>
          </p:cNvPr>
          <p:cNvSpPr txBox="1"/>
          <p:nvPr/>
        </p:nvSpPr>
        <p:spPr>
          <a:xfrm>
            <a:off x="4731723" y="1989613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hlinkClick r:id="rId7"/>
              </a:rPr>
              <a:t>biurokarier.wsb.gorzow.pl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45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4" y="6374872"/>
            <a:ext cx="940636" cy="4636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39514"/>
            <a:ext cx="1066800" cy="41848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DDF4BC-F637-D1E8-81C4-F33508EEF0A1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052" y="2395238"/>
            <a:ext cx="8676456" cy="4211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C167A97-DE25-714D-30DC-58E2635C2FBD}"/>
              </a:ext>
            </a:extLst>
          </p:cNvPr>
          <p:cNvSpPr/>
          <p:nvPr/>
        </p:nvSpPr>
        <p:spPr bwMode="auto">
          <a:xfrm>
            <a:off x="1524006" y="-30649"/>
            <a:ext cx="9143995" cy="1097472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95C428-C54D-46AF-6EBF-0493EC3CA57F}"/>
              </a:ext>
            </a:extLst>
          </p:cNvPr>
          <p:cNvSpPr txBox="1">
            <a:spLocks/>
          </p:cNvSpPr>
          <p:nvPr/>
        </p:nvSpPr>
        <p:spPr bwMode="auto">
          <a:xfrm>
            <a:off x="2158959" y="338821"/>
            <a:ext cx="7874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E8DE20-39E4-8C00-4785-B7D2B96BDF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1" r="1729"/>
          <a:stretch/>
        </p:blipFill>
        <p:spPr>
          <a:xfrm>
            <a:off x="4079776" y="46520"/>
            <a:ext cx="4032448" cy="3962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03D61D2-3800-9CB0-B934-6CA28F15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23" y="1097473"/>
            <a:ext cx="2914871" cy="8921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4AF109-9E35-A0BA-3BC4-124DF60FE0BF}"/>
              </a:ext>
            </a:extLst>
          </p:cNvPr>
          <p:cNvSpPr txBox="1"/>
          <p:nvPr/>
        </p:nvSpPr>
        <p:spPr>
          <a:xfrm>
            <a:off x="4731723" y="1989613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hlinkClick r:id="rId7"/>
              </a:rPr>
              <a:t>biurokarier.wsb.gorzow.pl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05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 rotWithShape="1">
          <a:blip r:embed="rId3"/>
          <a:srcRect t="15859" b="12118"/>
          <a:stretch/>
        </p:blipFill>
        <p:spPr bwMode="auto">
          <a:xfrm>
            <a:off x="838200" y="2435533"/>
            <a:ext cx="10515600" cy="4257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76422E9-4AD4-6848-C74C-CB89BB6681B2}"/>
              </a:ext>
            </a:extLst>
          </p:cNvPr>
          <p:cNvSpPr txBox="1"/>
          <p:nvPr/>
        </p:nvSpPr>
        <p:spPr>
          <a:xfrm>
            <a:off x="4622800" y="1667801"/>
            <a:ext cx="294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hlinkClick r:id="rId4"/>
              </a:rPr>
              <a:t>wsb.gorzow.pl</a:t>
            </a:r>
            <a:r>
              <a:rPr lang="pl-PL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04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</a:pPr>
            <a:r>
              <a:rPr lang="pl-PL" b="1" dirty="0"/>
              <a:t>STRUKTURA ORGANIZACYJNA</a:t>
            </a:r>
            <a:endParaRPr lang="pl-PL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pl-PL" dirty="0"/>
              <a:t>Powołano Pełnomocnika Rektora ds. Osób z Niepełnosprawnościami.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pl-PL" dirty="0"/>
              <a:t>Zapewniono podstawową pomoc psychologiczną dla studentów.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</a:pPr>
            <a:endParaRPr lang="pl-PL" b="1" dirty="0"/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</a:pPr>
            <a:r>
              <a:rPr lang="pl-PL" b="1" dirty="0"/>
              <a:t>PROCEDURY I WSPARCIE EDUKACYJNE</a:t>
            </a:r>
            <a:endParaRPr lang="pl-PL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pl-PL" dirty="0"/>
              <a:t>Aktualizacja wewnętrznych przepisów – zmodyfikowane pod kątem zwiększenie dostępności dla osób ze szczególnymi potrzebami (Regulaminy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/>
              <a:t>studiów, Zarządzenia rektora).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pl-PL" dirty="0"/>
              <a:t>Nowe procedury – rekrutacji,  zatrudniania, alternatywne sposoby zaliczania przedmiotów, realizacji praktyk.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8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9788" y="81661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01965" y="1588655"/>
            <a:ext cx="10760362" cy="11199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sz="9600" dirty="0"/>
          </a:p>
          <a:p>
            <a:pPr algn="ctr"/>
            <a:endParaRPr lang="pl-PL" sz="9600" dirty="0"/>
          </a:p>
          <a:p>
            <a:pPr algn="ctr"/>
            <a:r>
              <a:rPr lang="pl-PL" sz="11200" dirty="0"/>
              <a:t>WZROST ŚWIADOMOŚCI PRACOWNIKÓW NT. NIEPEŁNOSPRAWNOŚCI</a:t>
            </a:r>
          </a:p>
          <a:p>
            <a:pPr algn="ctr"/>
            <a:r>
              <a:rPr lang="pl-PL" sz="8800" b="0" dirty="0"/>
              <a:t>Przykładowa tematyka szkoleń: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982604" y="3008020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pl-PL" sz="2400" dirty="0"/>
              <a:t>Sytuacja osób 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400" dirty="0"/>
              <a:t>niepełnosprawnościami w Polsce</a:t>
            </a:r>
          </a:p>
          <a:p>
            <a:r>
              <a:rPr lang="pl-PL" sz="2400" dirty="0"/>
              <a:t>Rynek pracy dostępny dla osób 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400" dirty="0"/>
              <a:t>niepełnosprawnościami </a:t>
            </a:r>
          </a:p>
          <a:p>
            <a:r>
              <a:rPr lang="pl-PL" sz="2400" dirty="0"/>
              <a:t>Prosty język urzędowy</a:t>
            </a:r>
          </a:p>
          <a:p>
            <a:pPr lvl="0"/>
            <a:r>
              <a:rPr lang="pl-PL" sz="2400" dirty="0"/>
              <a:t>Dostępność cyfrowa</a:t>
            </a:r>
          </a:p>
          <a:p>
            <a:r>
              <a:rPr lang="pl-PL" sz="2400" dirty="0"/>
              <a:t>Pierwsza pomoc </a:t>
            </a:r>
          </a:p>
          <a:p>
            <a:r>
              <a:rPr lang="pl-PL" sz="2400" dirty="0"/>
              <a:t>Polski Język Migowy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279139" y="3008020"/>
            <a:ext cx="5183188" cy="3684588"/>
          </a:xfrm>
        </p:spPr>
        <p:txBody>
          <a:bodyPr/>
          <a:lstStyle/>
          <a:p>
            <a:r>
              <a:rPr lang="pl-PL" sz="2400" dirty="0"/>
              <a:t>Student ze spektrum autyzmu, zaburzeniami zachowania</a:t>
            </a:r>
          </a:p>
          <a:p>
            <a:r>
              <a:rPr lang="pl-PL" sz="2400" dirty="0"/>
              <a:t>Zaburzenia nastroju oraz zaburzenia odżywiania </a:t>
            </a:r>
          </a:p>
          <a:p>
            <a:r>
              <a:rPr lang="pl-PL" sz="2400" dirty="0"/>
              <a:t>Zaburzenia psychiczne</a:t>
            </a:r>
          </a:p>
          <a:p>
            <a:r>
              <a:rPr lang="pl-PL" sz="2400" dirty="0"/>
              <a:t>zaburzenia osobowości </a:t>
            </a:r>
          </a:p>
          <a:p>
            <a:r>
              <a:rPr lang="pl-PL" sz="2400" dirty="0"/>
              <a:t>Zaburzenia nerwicowe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5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510" y="1973406"/>
            <a:ext cx="9377218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000" b="1" dirty="0"/>
              <a:t>TECHNOLOGIE WSPIERAJĄCE – SPRZĘT</a:t>
            </a:r>
          </a:p>
          <a:p>
            <a:endParaRPr lang="pl-PL" sz="900" dirty="0"/>
          </a:p>
          <a:p>
            <a:r>
              <a:rPr lang="pl-PL" dirty="0"/>
              <a:t>Pętle indukcyjne dla osób słabosłyszących – w 2 salach.</a:t>
            </a:r>
          </a:p>
          <a:p>
            <a:r>
              <a:rPr lang="pl-PL" dirty="0"/>
              <a:t>Pętle indywidualne.</a:t>
            </a:r>
          </a:p>
          <a:p>
            <a:r>
              <a:rPr lang="pl-PL" dirty="0"/>
              <a:t>Powiększalniki – stacjonarny i mobilny.</a:t>
            </a:r>
          </a:p>
          <a:p>
            <a:r>
              <a:rPr lang="pl-PL" dirty="0"/>
              <a:t>2 stanowiska komputerowe z oprogramowanie powiększającym 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/>
              <a:t>żółtymi klawiaturami oraz biurka z podnoszonymi blatami.</a:t>
            </a:r>
          </a:p>
          <a:p>
            <a:r>
              <a:rPr lang="pl-PL" dirty="0"/>
              <a:t>2 laptopy oprogramowanie powiększającym – do wypożyczenia</a:t>
            </a:r>
          </a:p>
          <a:p>
            <a:r>
              <a:rPr lang="pl-PL" dirty="0"/>
              <a:t>Monitor 75 cali i monitor – kiosk informacyjny.</a:t>
            </a:r>
          </a:p>
          <a:p>
            <a:r>
              <a:rPr lang="pl-PL" dirty="0"/>
              <a:t>Wyposażenie do małego studia nagrań do zajęć i </a:t>
            </a:r>
            <a:r>
              <a:rPr lang="pl-PL" dirty="0" err="1"/>
              <a:t>webinarów</a:t>
            </a:r>
            <a:r>
              <a:rPr lang="pl-PL" dirty="0"/>
              <a:t>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0801" y="1917989"/>
            <a:ext cx="99106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Nawiązano współpracę z instytucjami wspierającymi osoby ze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b="1" dirty="0"/>
              <a:t>szczególnymi potrzebami, w tym z: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/>
              <a:t>Polskim Związkiem Niewidomych,</a:t>
            </a:r>
          </a:p>
          <a:p>
            <a:r>
              <a:rPr lang="pl-PL" dirty="0"/>
              <a:t>Polskim Stowarzyszeniem  na Rzecz Osób z Niepełnosprawnością Intelektualną,</a:t>
            </a:r>
          </a:p>
          <a:p>
            <a:r>
              <a:rPr lang="pl-PL" dirty="0"/>
              <a:t>Stowarzyszeniem  na Rzecz Osób z Autyzmem,</a:t>
            </a:r>
          </a:p>
          <a:p>
            <a:r>
              <a:rPr lang="pl-PL" dirty="0"/>
              <a:t>Zacieśniono współpracę z Towarzystwem GEST i Migaj EU – osoby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/>
              <a:t>Głuche i niedosłyszące.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9640" y="0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ChangeArrowheads="1"/>
          </p:cNvSpPr>
          <p:nvPr/>
        </p:nvSpPr>
        <p:spPr>
          <a:xfrm>
            <a:off x="912089" y="2119948"/>
            <a:ext cx="5442529" cy="687891"/>
          </a:xfrm>
          <a:prstGeom prst="roundRect">
            <a:avLst/>
          </a:prstGeom>
          <a:solidFill>
            <a:srgbClr val="3673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3200" b="1" dirty="0">
                <a:solidFill>
                  <a:schemeClr val="bg1"/>
                </a:solidFill>
                <a:latin typeface="+mn-lt"/>
              </a:rPr>
              <a:t>USŁUGI EDUKACYJNE WSB</a:t>
            </a:r>
          </a:p>
        </p:txBody>
      </p:sp>
      <p:graphicFrame>
        <p:nvGraphicFramePr>
          <p:cNvPr id="5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58711"/>
              </p:ext>
            </p:extLst>
          </p:nvPr>
        </p:nvGraphicFramePr>
        <p:xfrm>
          <a:off x="912089" y="2989104"/>
          <a:ext cx="5442529" cy="371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>
          <a:xfrm>
            <a:off x="6486775" y="2119949"/>
            <a:ext cx="4867025" cy="4585652"/>
          </a:xfrm>
          <a:prstGeom prst="rect">
            <a:avLst/>
          </a:prstGeom>
        </p:spPr>
      </p:pic>
      <p:sp>
        <p:nvSpPr>
          <p:cNvPr id="10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1" r="1729"/>
          <a:stretch/>
        </p:blipFill>
        <p:spPr>
          <a:xfrm>
            <a:off x="4079776" y="494576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10" y="1755483"/>
            <a:ext cx="5308179" cy="5102517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" r="1729"/>
          <a:stretch/>
        </p:blipFill>
        <p:spPr>
          <a:xfrm>
            <a:off x="4079776" y="494576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6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869464" y="467144"/>
            <a:ext cx="4032448" cy="396247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93471"/>
              </p:ext>
            </p:extLst>
          </p:nvPr>
        </p:nvGraphicFramePr>
        <p:xfrm>
          <a:off x="1473984" y="2077309"/>
          <a:ext cx="8823407" cy="4415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88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PROGRAM KONFERENCJI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12.00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Powitanie gości przez Panią Rektor WSB dr Annę </a:t>
                      </a:r>
                      <a:r>
                        <a:rPr lang="pl-PL" sz="2000" dirty="0" err="1">
                          <a:effectLst/>
                        </a:rPr>
                        <a:t>Czekirdę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93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12.05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Prezentacja efektów projektu, w tym sprzętu i narzędzi cyfrowych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93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12.20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Wystąpienie studenta WSB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93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12.25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Sesja pytań i odpowiedzi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936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12.40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Poczęstunek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37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9640" y="3936891"/>
            <a:ext cx="10445496" cy="2096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3200" b="1" dirty="0"/>
              <a:t>Dziękuję za udział w spotkaniu.</a:t>
            </a:r>
          </a:p>
          <a:p>
            <a:pPr marL="0" indent="0" algn="ctr">
              <a:buNone/>
            </a:pPr>
            <a:endParaRPr lang="pl-PL" sz="1000" dirty="0"/>
          </a:p>
          <a:p>
            <a:pPr marL="0" indent="0" algn="ctr">
              <a:buNone/>
            </a:pPr>
            <a:r>
              <a:rPr lang="pl-PL" dirty="0"/>
              <a:t>Zapraszam i zachęcam do korzystania z usług WSB.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9640" y="0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5" y="1833454"/>
            <a:ext cx="3230585" cy="15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1825624"/>
            <a:ext cx="11049002" cy="4866983"/>
          </a:xfrm>
        </p:spPr>
        <p:txBody>
          <a:bodyPr>
            <a:normAutofit/>
          </a:bodyPr>
          <a:lstStyle/>
          <a:p>
            <a:r>
              <a:rPr lang="pl-PL" dirty="0"/>
              <a:t>Całkowity koszt projektu - </a:t>
            </a:r>
            <a:r>
              <a:rPr lang="pl-PL" b="1" dirty="0"/>
              <a:t>999 165,00 zł</a:t>
            </a:r>
            <a:r>
              <a:rPr lang="pl-PL" dirty="0"/>
              <a:t>.</a:t>
            </a:r>
          </a:p>
          <a:p>
            <a:r>
              <a:rPr lang="pl-PL" u="dottedHeavy" dirty="0"/>
              <a:t>Wartość dofinansowania z Unii Europejskiej - </a:t>
            </a:r>
            <a:r>
              <a:rPr lang="pl-PL" b="1" u="dottedHeavy" dirty="0"/>
              <a:t>969 190,05 zł</a:t>
            </a:r>
            <a:r>
              <a:rPr lang="pl-PL" u="dottedHeavy" dirty="0"/>
              <a:t>.</a:t>
            </a:r>
          </a:p>
          <a:p>
            <a:r>
              <a:rPr lang="pl-PL" dirty="0"/>
              <a:t>Program WIEDZA-EDUKACJA-ROZWÓJ.</a:t>
            </a:r>
          </a:p>
          <a:p>
            <a:r>
              <a:rPr lang="pl-PL" dirty="0"/>
              <a:t>Czas realizacji: </a:t>
            </a:r>
            <a:r>
              <a:rPr lang="pl-PL" b="1" dirty="0"/>
              <a:t>styczeń 2022- marzec 2023</a:t>
            </a:r>
            <a:r>
              <a:rPr lang="pl-PL" dirty="0"/>
              <a:t>.</a:t>
            </a:r>
          </a:p>
          <a:p>
            <a:r>
              <a:rPr lang="pl-PL" dirty="0"/>
              <a:t>Projekt realizowany w ścieżce MINI.</a:t>
            </a:r>
          </a:p>
          <a:p>
            <a:r>
              <a:rPr lang="pl-PL" dirty="0"/>
              <a:t>Projekt realizowany w partnerstwie z Akademią Słońca w Poznaniu specjalizującą się w projektach z dostępności.</a:t>
            </a:r>
          </a:p>
          <a:p>
            <a:r>
              <a:rPr lang="pl-PL" dirty="0"/>
              <a:t>Główne cele projektu: </a:t>
            </a:r>
          </a:p>
          <a:p>
            <a:pPr marL="442913" lvl="1"/>
            <a:r>
              <a:rPr lang="pl-PL" dirty="0"/>
              <a:t>wdrożenie zmian organizacyjnych,</a:t>
            </a:r>
          </a:p>
          <a:p>
            <a:pPr marL="442913" lvl="1"/>
            <a:r>
              <a:rPr lang="pl-PL" dirty="0"/>
              <a:t>podniesienie świadomości i kompetencji kadry dydaktycznej i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/>
              <a:t>administracyjnej WSB. 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Działania w projekcie:</a:t>
            </a:r>
          </a:p>
          <a:p>
            <a:pPr lvl="0"/>
            <a:r>
              <a:rPr lang="pl-PL" sz="2500" dirty="0"/>
              <a:t>poprawa dostępności komunikacyjnej – wprowadzenie rozwiązań architektonicznych;</a:t>
            </a:r>
          </a:p>
          <a:p>
            <a:pPr lvl="0"/>
            <a:r>
              <a:rPr lang="pl-PL" sz="2500" dirty="0"/>
              <a:t>poprawa dostępności cyfrowej – modyfikacja strony internetowej tak, by była intuicyjna oraz czytelna dla użytkowników z dysfunkcjami wzroku, słuchu;</a:t>
            </a:r>
          </a:p>
          <a:p>
            <a:pPr lvl="0"/>
            <a:r>
              <a:rPr lang="pl-PL" sz="2500" dirty="0"/>
              <a:t>wdrożenie nowych procedur kształcenia na poziomie wyższym;</a:t>
            </a:r>
          </a:p>
          <a:p>
            <a:pPr lvl="0"/>
            <a:r>
              <a:rPr lang="pl-PL" sz="2500" dirty="0"/>
              <a:t>wdrożenie modyfikacji zapewniających dostępność programów kształcenia (np. alternatywnych metod i/lub zaliczania przedmiotów);</a:t>
            </a:r>
          </a:p>
          <a:p>
            <a:pPr lvl="0"/>
            <a:r>
              <a:rPr lang="pl-PL" sz="2500" dirty="0"/>
              <a:t>zastosowanie narzędzi informatycznych wspomagających korzystanie z</a:t>
            </a: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500" dirty="0"/>
              <a:t>zasobów Uczelni; </a:t>
            </a:r>
          </a:p>
          <a:p>
            <a:pPr lvl="0"/>
            <a:r>
              <a:rPr lang="pl-PL" sz="2500" dirty="0"/>
              <a:t>utworzenie stanowiska ds. dostępności.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002060"/>
                </a:solidFill>
              </a:rPr>
              <a:t>Wprowadzone zmiany i udogodnienia</a:t>
            </a:r>
          </a:p>
          <a:p>
            <a:pPr marL="0" indent="0" algn="ctr">
              <a:buNone/>
            </a:pPr>
            <a:endParaRPr lang="pl-PL" dirty="0"/>
          </a:p>
          <a:p>
            <a:pPr algn="ctr"/>
            <a:r>
              <a:rPr lang="pl-PL" dirty="0"/>
              <a:t>Dostępność architektoniczna</a:t>
            </a:r>
          </a:p>
          <a:p>
            <a:pPr algn="ctr"/>
            <a:r>
              <a:rPr lang="pl-PL" dirty="0"/>
              <a:t>Dostępność cyfrowa</a:t>
            </a:r>
          </a:p>
          <a:p>
            <a:pPr algn="ctr"/>
            <a:r>
              <a:rPr lang="pl-PL" dirty="0"/>
              <a:t>Zmiana w strukturze organizacyjnej</a:t>
            </a:r>
          </a:p>
          <a:p>
            <a:pPr algn="ctr"/>
            <a:r>
              <a:rPr lang="pl-PL" dirty="0"/>
              <a:t>Wprowadzenie procedur i wsparcia edukacyjnego</a:t>
            </a:r>
          </a:p>
          <a:p>
            <a:pPr algn="ctr"/>
            <a:r>
              <a:rPr lang="pl-PL" dirty="0"/>
              <a:t>Wzrost świadomości pracowników WSB nt. niepełnosprawności</a:t>
            </a:r>
          </a:p>
          <a:p>
            <a:pPr algn="ctr"/>
            <a:r>
              <a:rPr lang="pl-PL" dirty="0"/>
              <a:t>Wdrożenie technologii wspierających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AC333339-586E-D98F-83F6-2D5F618001C6}"/>
              </a:ext>
            </a:extLst>
          </p:cNvPr>
          <p:cNvCxnSpPr>
            <a:cxnSpLocks/>
          </p:cNvCxnSpPr>
          <p:nvPr/>
        </p:nvCxnSpPr>
        <p:spPr>
          <a:xfrm>
            <a:off x="2955636" y="2309091"/>
            <a:ext cx="62992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3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9322" y="2001117"/>
            <a:ext cx="98944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DOSTĘPNOŚĆ ARCHITEKTONICZNA</a:t>
            </a:r>
          </a:p>
          <a:p>
            <a:endParaRPr lang="pl-PL" sz="800" dirty="0"/>
          </a:p>
          <a:p>
            <a:r>
              <a:rPr lang="pl-PL" dirty="0"/>
              <a:t>Wyremontowano chodnik do podjazdu i wejście do budynku, które specjalnie oznaczono.</a:t>
            </a:r>
          </a:p>
          <a:p>
            <a:r>
              <a:rPr lang="pl-PL" dirty="0"/>
              <a:t>Poprawiono dostępność toalet.</a:t>
            </a:r>
          </a:p>
          <a:p>
            <a:r>
              <a:rPr lang="pl-PL" dirty="0"/>
              <a:t>Dostosowano i oznakowano wewnętrzne ciągi komunikacyjne -  specjalne żółte pasy dla osób niedowidzących.</a:t>
            </a:r>
          </a:p>
          <a:p>
            <a:r>
              <a:rPr lang="pl-PL" dirty="0"/>
              <a:t>Przygotowano siedzibę dla Pełnomocnika Rektora ds. Osób 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/>
              <a:t>Niepełnosprawnościami.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4218" y="1881042"/>
            <a:ext cx="842356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DOSTĘPNOŚĆ CYFROWA</a:t>
            </a:r>
          </a:p>
          <a:p>
            <a:pPr marL="0" indent="0" algn="ctr">
              <a:buNone/>
            </a:pPr>
            <a:endParaRPr lang="pl-PL" sz="800" b="1" dirty="0"/>
          </a:p>
          <a:p>
            <a:r>
              <a:rPr lang="pl-PL" dirty="0"/>
              <a:t>Nowa strona internetową WSB: </a:t>
            </a:r>
            <a:r>
              <a:rPr lang="pl-PL" dirty="0">
                <a:hlinkClick r:id="rId2"/>
              </a:rPr>
              <a:t>www.wsb.gorzow.pl</a:t>
            </a:r>
            <a:r>
              <a:rPr lang="pl-PL" dirty="0"/>
              <a:t> </a:t>
            </a:r>
          </a:p>
          <a:p>
            <a:r>
              <a:rPr lang="pl-PL" dirty="0"/>
              <a:t>Samoobsługowa platforma BIURA KARIER WSB </a:t>
            </a:r>
            <a:r>
              <a:rPr lang="pl-PL" dirty="0">
                <a:hlinkClick r:id="rId3"/>
              </a:rPr>
              <a:t>www.biurokarier.wsb.gorzow.pl</a:t>
            </a:r>
            <a:r>
              <a:rPr lang="pl-PL" dirty="0"/>
              <a:t> </a:t>
            </a:r>
          </a:p>
          <a:p>
            <a:r>
              <a:rPr lang="pl-PL" dirty="0"/>
              <a:t>Nowe funkcjonalności w e-Dziekanacie.</a:t>
            </a:r>
          </a:p>
          <a:p>
            <a:r>
              <a:rPr lang="pl-PL" dirty="0"/>
              <a:t>Program KOHA w Bibliotece WSB.</a:t>
            </a:r>
          </a:p>
          <a:p>
            <a:r>
              <a:rPr lang="pl-PL" dirty="0"/>
              <a:t>Aplikacja Mobilna WSB dla studentów ze słownictwem akademickim przetłumaczonym na język migowy.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7726"/>
            <a:ext cx="10515600" cy="1325563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  <a:endParaRPr lang="pl-PL" sz="32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" r="1729"/>
          <a:stretch/>
        </p:blipFill>
        <p:spPr>
          <a:xfrm>
            <a:off x="3942616" y="165392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4" y="6394344"/>
            <a:ext cx="940636" cy="4636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39514"/>
            <a:ext cx="1066800" cy="4184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BC0A77C-2005-148D-66B0-3A07FEB472D3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060D430-FF3C-15B2-5FC6-3CCCECE01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25902" r="4647" b="7113"/>
          <a:stretch/>
        </p:blipFill>
        <p:spPr>
          <a:xfrm>
            <a:off x="1662142" y="2497779"/>
            <a:ext cx="6450082" cy="43004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366" y="2564905"/>
            <a:ext cx="2233252" cy="41935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2" name="Grupa 31">
            <a:extLst>
              <a:ext uri="{FF2B5EF4-FFF2-40B4-BE49-F238E27FC236}">
                <a16:creationId xmlns:a16="http://schemas.microsoft.com/office/drawing/2014/main" id="{26B6383A-961D-18ED-9B93-E6211D54D107}"/>
              </a:ext>
            </a:extLst>
          </p:cNvPr>
          <p:cNvGrpSpPr/>
          <p:nvPr/>
        </p:nvGrpSpPr>
        <p:grpSpPr>
          <a:xfrm>
            <a:off x="3683728" y="1366160"/>
            <a:ext cx="4824536" cy="951884"/>
            <a:chOff x="179513" y="1757036"/>
            <a:chExt cx="4824536" cy="951884"/>
          </a:xfrm>
        </p:grpSpPr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CAF3902C-100B-6492-BAD9-60BA9A8B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3" y="1757036"/>
              <a:ext cx="4824536" cy="951884"/>
            </a:xfrm>
            <a:prstGeom prst="rect">
              <a:avLst/>
            </a:prstGeom>
          </p:spPr>
        </p:pic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id="{42D5D8D3-3FA3-6F92-762B-BA59F8F2811C}"/>
                </a:ext>
              </a:extLst>
            </p:cNvPr>
            <p:cNvSpPr/>
            <p:nvPr/>
          </p:nvSpPr>
          <p:spPr bwMode="auto">
            <a:xfrm>
              <a:off x="179513" y="1757036"/>
              <a:ext cx="4824536" cy="9518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latin typeface="Arial" panose="020B0604020202020204" pitchFamily="34" charset="0"/>
              </a:endParaRPr>
            </a:p>
          </p:txBody>
        </p: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F7B8AE49-76CC-9423-69F8-C36D38CC1CE4}"/>
              </a:ext>
            </a:extLst>
          </p:cNvPr>
          <p:cNvSpPr/>
          <p:nvPr/>
        </p:nvSpPr>
        <p:spPr bwMode="auto">
          <a:xfrm>
            <a:off x="1149102" y="19075"/>
            <a:ext cx="9143995" cy="1097472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7A259722-F9FE-88B3-770D-B6BCDB1A03A8}"/>
              </a:ext>
            </a:extLst>
          </p:cNvPr>
          <p:cNvSpPr txBox="1">
            <a:spLocks/>
          </p:cNvSpPr>
          <p:nvPr/>
        </p:nvSpPr>
        <p:spPr bwMode="auto">
          <a:xfrm>
            <a:off x="2158959" y="338821"/>
            <a:ext cx="7874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38EE534-FAC4-B6F7-C2A4-30E049906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1" r="1729"/>
          <a:stretch/>
        </p:blipFill>
        <p:spPr>
          <a:xfrm>
            <a:off x="4079776" y="46520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4" y="6265058"/>
            <a:ext cx="940636" cy="4636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1" y="6366255"/>
            <a:ext cx="1066800" cy="41848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A6BC321-F04E-08D3-DC41-AE195583F8BB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73434A6-16AB-C332-DDC8-35033209FA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2013"/>
          <a:stretch/>
        </p:blipFill>
        <p:spPr>
          <a:xfrm>
            <a:off x="1614458" y="2454846"/>
            <a:ext cx="2130204" cy="43204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19FD86D-6319-F104-4308-11A8F9441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2800"/>
          <a:stretch/>
        </p:blipFill>
        <p:spPr>
          <a:xfrm>
            <a:off x="3922984" y="2454846"/>
            <a:ext cx="2153976" cy="43204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2B7FC56-E825-1F0E-47A7-D4DDC09963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2297"/>
          <a:stretch/>
        </p:blipFill>
        <p:spPr>
          <a:xfrm>
            <a:off x="6172400" y="2451470"/>
            <a:ext cx="2157342" cy="432723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E866955-6A5E-BF6D-EE46-DE13111D44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2634"/>
          <a:stretch/>
        </p:blipFill>
        <p:spPr>
          <a:xfrm>
            <a:off x="8420200" y="2451470"/>
            <a:ext cx="2157342" cy="432723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43" name="Grupa 42">
            <a:extLst>
              <a:ext uri="{FF2B5EF4-FFF2-40B4-BE49-F238E27FC236}">
                <a16:creationId xmlns:a16="http://schemas.microsoft.com/office/drawing/2014/main" id="{77533AC2-7330-6122-B72B-422B6E879D83}"/>
              </a:ext>
            </a:extLst>
          </p:cNvPr>
          <p:cNvGrpSpPr/>
          <p:nvPr/>
        </p:nvGrpSpPr>
        <p:grpSpPr>
          <a:xfrm>
            <a:off x="3683728" y="1366160"/>
            <a:ext cx="4824536" cy="951884"/>
            <a:chOff x="179513" y="1757036"/>
            <a:chExt cx="4824536" cy="951884"/>
          </a:xfrm>
        </p:grpSpPr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F7F77C06-DF77-1633-802E-5A1584B74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3" y="1757036"/>
              <a:ext cx="4824536" cy="951884"/>
            </a:xfrm>
            <a:prstGeom prst="rect">
              <a:avLst/>
            </a:prstGeom>
          </p:spPr>
        </p:pic>
        <p:sp>
          <p:nvSpPr>
            <p:cNvPr id="45" name="Prostokąt: zaokrąglone rogi 44">
              <a:extLst>
                <a:ext uri="{FF2B5EF4-FFF2-40B4-BE49-F238E27FC236}">
                  <a16:creationId xmlns:a16="http://schemas.microsoft.com/office/drawing/2014/main" id="{92BDE0A4-BB88-DD4E-F43C-1F9944372E7A}"/>
                </a:ext>
              </a:extLst>
            </p:cNvPr>
            <p:cNvSpPr/>
            <p:nvPr/>
          </p:nvSpPr>
          <p:spPr bwMode="auto">
            <a:xfrm>
              <a:off x="179513" y="1757036"/>
              <a:ext cx="4824536" cy="9518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latin typeface="Arial" panose="020B0604020202020204" pitchFamily="34" charset="0"/>
              </a:endParaRPr>
            </a:p>
          </p:txBody>
        </p:sp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F817B93D-4F10-F71C-E00C-2D7E2C936878}"/>
              </a:ext>
            </a:extLst>
          </p:cNvPr>
          <p:cNvSpPr/>
          <p:nvPr/>
        </p:nvSpPr>
        <p:spPr bwMode="auto">
          <a:xfrm>
            <a:off x="1524006" y="-30649"/>
            <a:ext cx="9143995" cy="1097472"/>
          </a:xfrm>
          <a:prstGeom prst="rect">
            <a:avLst/>
          </a:prstGeom>
          <a:solidFill>
            <a:srgbClr val="1F4D9A"/>
          </a:solidFill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A05B7EC-BA49-75AD-4DE1-A9F8353ECB9C}"/>
              </a:ext>
            </a:extLst>
          </p:cNvPr>
          <p:cNvSpPr txBox="1">
            <a:spLocks/>
          </p:cNvSpPr>
          <p:nvPr/>
        </p:nvSpPr>
        <p:spPr bwMode="auto">
          <a:xfrm>
            <a:off x="2158959" y="338821"/>
            <a:ext cx="7874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WSB – uczelnia przyjazna i dostępna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49AFA13-2547-456F-4C6A-AFD02A270D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51" r="1729"/>
          <a:stretch/>
        </p:blipFill>
        <p:spPr>
          <a:xfrm>
            <a:off x="4079776" y="46520"/>
            <a:ext cx="4032448" cy="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5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732</Words>
  <Application>Microsoft Office PowerPoint</Application>
  <PresentationFormat>Panoramiczny</PresentationFormat>
  <Paragraphs>134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Wyższa Szkoła Biznesu – 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  <vt:lpstr> WSB – uczelnia przyjazna i dostępna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Wyższa Szkoła Biznesu –  uczelnia przyjazna i dostępna</dc:title>
  <dc:creator>Ania Czekirda</dc:creator>
  <cp:lastModifiedBy>Arleta Dworczak</cp:lastModifiedBy>
  <cp:revision>19</cp:revision>
  <dcterms:created xsi:type="dcterms:W3CDTF">2023-06-04T19:39:29Z</dcterms:created>
  <dcterms:modified xsi:type="dcterms:W3CDTF">2023-06-05T04:55:09Z</dcterms:modified>
</cp:coreProperties>
</file>